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4"/>
    <p:sldMasterId id="2147483648" r:id="rId5"/>
  </p:sldMasterIdLst>
  <p:notesMasterIdLst>
    <p:notesMasterId r:id="rId24"/>
  </p:notesMasterIdLst>
  <p:handoutMasterIdLst>
    <p:handoutMasterId r:id="rId25"/>
  </p:handoutMasterIdLst>
  <p:sldIdLst>
    <p:sldId id="299" r:id="rId6"/>
    <p:sldId id="448" r:id="rId7"/>
    <p:sldId id="449" r:id="rId8"/>
    <p:sldId id="450" r:id="rId9"/>
    <p:sldId id="451" r:id="rId10"/>
    <p:sldId id="452" r:id="rId11"/>
    <p:sldId id="453" r:id="rId12"/>
    <p:sldId id="454" r:id="rId13"/>
    <p:sldId id="457" r:id="rId14"/>
    <p:sldId id="458" r:id="rId15"/>
    <p:sldId id="455" r:id="rId16"/>
    <p:sldId id="456" r:id="rId17"/>
    <p:sldId id="463" r:id="rId18"/>
    <p:sldId id="464" r:id="rId19"/>
    <p:sldId id="465" r:id="rId20"/>
    <p:sldId id="459" r:id="rId21"/>
    <p:sldId id="466" r:id="rId22"/>
    <p:sldId id="460" r:id="rId2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92024" algn="ctr" rtl="0" fontAlgn="base">
      <a:spcBef>
        <a:spcPct val="0"/>
      </a:spcBef>
      <a:spcAft>
        <a:spcPct val="0"/>
      </a:spcAft>
      <a:defRPr sz="2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84048" algn="ctr" rtl="0" fontAlgn="base">
      <a:spcBef>
        <a:spcPct val="0"/>
      </a:spcBef>
      <a:spcAft>
        <a:spcPct val="0"/>
      </a:spcAft>
      <a:defRPr sz="2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76072" algn="ctr" rtl="0" fontAlgn="base">
      <a:spcBef>
        <a:spcPct val="0"/>
      </a:spcBef>
      <a:spcAft>
        <a:spcPct val="0"/>
      </a:spcAft>
      <a:defRPr sz="2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768096" algn="ctr" rtl="0" fontAlgn="base">
      <a:spcBef>
        <a:spcPct val="0"/>
      </a:spcBef>
      <a:spcAft>
        <a:spcPct val="0"/>
      </a:spcAft>
      <a:defRPr sz="2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960120" algn="l" defTabSz="192024" rtl="0" eaLnBrk="1" latinLnBrk="0" hangingPunct="1">
      <a:defRPr sz="2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152144" algn="l" defTabSz="192024" rtl="0" eaLnBrk="1" latinLnBrk="0" hangingPunct="1">
      <a:defRPr sz="2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344168" algn="l" defTabSz="192024" rtl="0" eaLnBrk="1" latinLnBrk="0" hangingPunct="1">
      <a:defRPr sz="2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536192" algn="l" defTabSz="192024" rtl="0" eaLnBrk="1" latinLnBrk="0" hangingPunct="1">
      <a:defRPr sz="23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2FA"/>
    <a:srgbClr val="FFFFFF"/>
    <a:srgbClr val="000000"/>
    <a:srgbClr val="D6E7FF"/>
    <a:srgbClr val="DFD8FF"/>
    <a:srgbClr val="100C13"/>
    <a:srgbClr val="190213"/>
    <a:srgbClr val="2E1427"/>
    <a:srgbClr val="5E6A32"/>
    <a:srgbClr val="959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26" autoAdjust="0"/>
    <p:restoredTop sz="75500" autoAdjust="0"/>
  </p:normalViewPr>
  <p:slideViewPr>
    <p:cSldViewPr>
      <p:cViewPr varScale="1">
        <p:scale>
          <a:sx n="44" d="100"/>
          <a:sy n="44" d="100"/>
        </p:scale>
        <p:origin x="128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120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C5EAE-92A7-F040-B552-C46BBB9DF215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4EAC7-9038-BD48-A869-5A98B15C8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414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C6CAD-8F73-AE41-80DE-A8D9501BBE58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E7EF6-A4BD-B34A-9A87-85A16A362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800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92024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84048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76072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768096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960120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152144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344168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536192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E7EF6-A4BD-B34A-9A87-85A16A362E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6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8" descr="Gir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20353"/>
            <a:ext cx="9144000" cy="4364792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4211961" y="6038850"/>
            <a:ext cx="4519228" cy="514350"/>
            <a:chOff x="4211961" y="6038850"/>
            <a:chExt cx="4519228" cy="514350"/>
          </a:xfrm>
        </p:grpSpPr>
        <p:sp>
          <p:nvSpPr>
            <p:cNvPr id="9" name="Rectangle 7"/>
            <p:cNvSpPr>
              <a:spLocks/>
            </p:cNvSpPr>
            <p:nvPr userDrawn="1"/>
          </p:nvSpPr>
          <p:spPr bwMode="auto">
            <a:xfrm>
              <a:off x="4211961" y="6038850"/>
              <a:ext cx="4519228" cy="5143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/>
            </p:cNvSpPr>
            <p:nvPr userDrawn="1"/>
          </p:nvSpPr>
          <p:spPr bwMode="auto">
            <a:xfrm>
              <a:off x="4381814" y="6189258"/>
              <a:ext cx="41795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b="1" spc="126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  <a:sym typeface="Century Gothic" charset="0"/>
                </a:rPr>
                <a:t>HUMAN HEALTH • ENVIRONMENTAL HEALTH</a:t>
              </a: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386535" y="384365"/>
            <a:ext cx="5994666" cy="740379"/>
          </a:xfrm>
          <a:prstGeom prst="rect">
            <a:avLst/>
          </a:prstGeom>
        </p:spPr>
        <p:txBody>
          <a:bodyPr vert="horz" anchor="b"/>
          <a:lstStyle>
            <a:lvl1pPr algn="l">
              <a:defRPr sz="3400" b="1">
                <a:solidFill>
                  <a:srgbClr val="89BF27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Presentation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358" y="1052736"/>
            <a:ext cx="5994797" cy="41501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9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Presentation subtitle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86358" y="1628800"/>
            <a:ext cx="5994797" cy="29819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9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Presenter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86358" y="1941721"/>
            <a:ext cx="5994797" cy="29819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8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Date</a:t>
            </a:r>
            <a:endParaRPr lang="en-US" dirty="0"/>
          </a:p>
        </p:txBody>
      </p:sp>
      <p:pic>
        <p:nvPicPr>
          <p:cNvPr id="17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702034"/>
            <a:ext cx="2018330" cy="106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24584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386535" y="4365104"/>
            <a:ext cx="8370930" cy="74037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>
              <a:defRPr sz="2500" b="1">
                <a:solidFill>
                  <a:srgbClr val="89BF27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Thank you message</a:t>
            </a:r>
            <a:endParaRPr lang="en-US" dirty="0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86358" y="5481228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Position</a:t>
            </a:r>
            <a:endParaRPr lang="en-US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86358" y="5193196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 b="1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Name Surname</a:t>
            </a:r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86358" y="5752549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Email</a:t>
            </a:r>
            <a:endParaRPr lang="en-US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6358" y="6018707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Number</a:t>
            </a:r>
            <a:endParaRPr lang="en-US" dirty="0"/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37874" y="5481228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Position</a:t>
            </a:r>
            <a:endParaRPr lang="en-US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437874" y="5193196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 b="1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Name Surname</a:t>
            </a:r>
            <a:endParaRPr lang="en-US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3437874" y="5752549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Email</a:t>
            </a:r>
            <a:endParaRPr lang="en-US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437874" y="6018707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Number</a:t>
            </a:r>
            <a:endParaRPr lang="en-US" dirty="0"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462210" y="5481228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Position</a:t>
            </a:r>
            <a:endParaRPr lang="en-US" dirty="0"/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462210" y="5193196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 b="1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Name Surname</a:t>
            </a:r>
            <a:endParaRPr lang="en-US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6462210" y="5752549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Email</a:t>
            </a:r>
            <a:endParaRPr lang="en-US" dirty="0"/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462210" y="6018707"/>
            <a:ext cx="2295432" cy="262186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3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Number</a:t>
            </a:r>
            <a:endParaRPr lang="en-US" dirty="0"/>
          </a:p>
        </p:txBody>
      </p:sp>
      <p:pic>
        <p:nvPicPr>
          <p:cNvPr id="30" name="Picture Placeholder 15" descr="Hikin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3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5597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73065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dirty="0"/>
              <a:t>Slide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86819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dirty="0"/>
              <a:t>Slide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386535" y="1376772"/>
            <a:ext cx="8343723" cy="4608897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8632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Even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dirty="0"/>
              <a:t>Slide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386535" y="1376772"/>
            <a:ext cx="4023447" cy="4608897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07015" y="1376772"/>
            <a:ext cx="4023447" cy="4608897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439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/3 Spli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dirty="0"/>
              <a:t>Slide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386535" y="1376772"/>
            <a:ext cx="2322258" cy="4608897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032829" y="1376772"/>
            <a:ext cx="5697633" cy="4608897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8718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/3 Spli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408204" y="1376772"/>
            <a:ext cx="2322258" cy="4608897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386535" y="1376772"/>
            <a:ext cx="5697633" cy="4608897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7278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dirty="0"/>
              <a:t>Slide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383868" y="1376746"/>
            <a:ext cx="5346390" cy="4608923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6358" y="1376772"/>
            <a:ext cx="2484453" cy="460851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89BF27"/>
                </a:solidFill>
              </a:defRPr>
            </a:lvl1pPr>
          </a:lstStyle>
          <a:p>
            <a:pPr lvl="0"/>
            <a:r>
              <a:rPr lang="en-CA" dirty="0"/>
              <a:t>Callout</a:t>
            </a:r>
          </a:p>
        </p:txBody>
      </p:sp>
    </p:spTree>
    <p:extLst>
      <p:ext uri="{BB962C8B-B14F-4D97-AF65-F5344CB8AC3E}">
        <p14:creationId xmlns:p14="http://schemas.microsoft.com/office/powerpoint/2010/main" val="60628432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dirty="0"/>
              <a:t>Slide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386535" y="1376772"/>
            <a:ext cx="8343723" cy="3240360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86358" y="4761148"/>
            <a:ext cx="8344104" cy="1224136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rgbClr val="89BF27"/>
                </a:solidFill>
              </a:defRPr>
            </a:lvl1pPr>
          </a:lstStyle>
          <a:p>
            <a:pPr lvl="0"/>
            <a:r>
              <a:rPr lang="en-CA" dirty="0"/>
              <a:t>Callout</a:t>
            </a:r>
          </a:p>
        </p:txBody>
      </p:sp>
    </p:spTree>
    <p:extLst>
      <p:ext uri="{BB962C8B-B14F-4D97-AF65-F5344CB8AC3E}">
        <p14:creationId xmlns:p14="http://schemas.microsoft.com/office/powerpoint/2010/main" val="332375931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dirty="0"/>
              <a:t>Slide title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13572" y="1376772"/>
            <a:ext cx="8316857" cy="29883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1008" y="4545013"/>
            <a:ext cx="1754758" cy="1476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131313"/>
                </a:solidFill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694840" y="4545013"/>
            <a:ext cx="1754758" cy="1476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131313"/>
                </a:solidFill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678671" y="4545013"/>
            <a:ext cx="1754758" cy="1476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rgbClr val="131313"/>
                </a:solidFill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63475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0" descr="Globe Mos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20353"/>
            <a:ext cx="9144000" cy="4364792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4211961" y="6038850"/>
            <a:ext cx="4519228" cy="514350"/>
            <a:chOff x="4211961" y="6038850"/>
            <a:chExt cx="4519228" cy="514350"/>
          </a:xfrm>
        </p:grpSpPr>
        <p:sp>
          <p:nvSpPr>
            <p:cNvPr id="9" name="Rectangle 7"/>
            <p:cNvSpPr>
              <a:spLocks/>
            </p:cNvSpPr>
            <p:nvPr userDrawn="1"/>
          </p:nvSpPr>
          <p:spPr bwMode="auto">
            <a:xfrm>
              <a:off x="4211961" y="6038850"/>
              <a:ext cx="4519228" cy="5143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/>
            </p:cNvSpPr>
            <p:nvPr userDrawn="1"/>
          </p:nvSpPr>
          <p:spPr bwMode="auto">
            <a:xfrm>
              <a:off x="4381814" y="6189258"/>
              <a:ext cx="41795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b="1" spc="126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  <a:sym typeface="Century Gothic" charset="0"/>
                </a:rPr>
                <a:t>HUMAN HEALTH • ENVIRONMENTAL HEALTH</a:t>
              </a: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386535" y="384365"/>
            <a:ext cx="5994666" cy="740379"/>
          </a:xfrm>
          <a:prstGeom prst="rect">
            <a:avLst/>
          </a:prstGeom>
        </p:spPr>
        <p:txBody>
          <a:bodyPr vert="horz" anchor="b"/>
          <a:lstStyle>
            <a:lvl1pPr algn="l">
              <a:defRPr sz="3400" b="1">
                <a:solidFill>
                  <a:srgbClr val="89BF27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Presentation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358" y="1052736"/>
            <a:ext cx="5994797" cy="41501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9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Presentation subtitle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86358" y="1628800"/>
            <a:ext cx="5994797" cy="29819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9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Presenter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86358" y="1941721"/>
            <a:ext cx="5994797" cy="29819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8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Date</a:t>
            </a:r>
            <a:endParaRPr lang="en-US" dirty="0"/>
          </a:p>
        </p:txBody>
      </p:sp>
      <p:pic>
        <p:nvPicPr>
          <p:cNvPr id="17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702034"/>
            <a:ext cx="2018330" cy="106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21891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92349" y="1531875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2120541" y="1531875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848733" y="1531875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576925" y="1531875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2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305117" y="1531875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392349" y="2648000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2120541" y="2648000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3848733" y="2648000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5576925" y="2648000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7305117" y="2648000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392349" y="3764124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2120541" y="3764124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32" name="Picture Placeholder 5"/>
          <p:cNvSpPr>
            <a:spLocks noGrp="1"/>
          </p:cNvSpPr>
          <p:nvPr>
            <p:ph type="pic" sz="quarter" idx="26"/>
          </p:nvPr>
        </p:nvSpPr>
        <p:spPr>
          <a:xfrm>
            <a:off x="3848733" y="3764124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27"/>
          </p:nvPr>
        </p:nvSpPr>
        <p:spPr>
          <a:xfrm>
            <a:off x="5576925" y="3764124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7305117" y="3764124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392349" y="4880248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120541" y="4880248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31"/>
          </p:nvPr>
        </p:nvSpPr>
        <p:spPr>
          <a:xfrm>
            <a:off x="3848733" y="4880248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32"/>
          </p:nvPr>
        </p:nvSpPr>
        <p:spPr>
          <a:xfrm>
            <a:off x="5576925" y="4880248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39" name="Picture Placeholder 5"/>
          <p:cNvSpPr>
            <a:spLocks noGrp="1"/>
          </p:cNvSpPr>
          <p:nvPr>
            <p:ph type="pic" sz="quarter" idx="33"/>
          </p:nvPr>
        </p:nvSpPr>
        <p:spPr>
          <a:xfrm>
            <a:off x="7305117" y="4880248"/>
            <a:ext cx="1425345" cy="925017"/>
          </a:xfrm>
          <a:prstGeom prst="rect">
            <a:avLst/>
          </a:prstGeom>
          <a:noFill/>
          <a:ln w="6350">
            <a:noFill/>
          </a:ln>
        </p:spPr>
        <p:txBody>
          <a:bodyPr vert="horz" anchor="t"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picture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327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683568" y="1880829"/>
            <a:ext cx="6507723" cy="39244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63646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>
                <a:sym typeface="Gill Sans" charset="0"/>
              </a:rPr>
              <a:t>Click icon to add chart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967203" y="3739833"/>
            <a:ext cx="2877239" cy="239348"/>
          </a:xfrm>
          <a:prstGeom prst="rect">
            <a:avLst/>
          </a:prstGeom>
        </p:spPr>
        <p:txBody>
          <a:bodyPr vert="horz" lIns="75937" tIns="0" bIns="0" anchor="t">
            <a:normAutofit/>
          </a:bodyPr>
          <a:lstStyle>
            <a:lvl1pPr marL="0" indent="0" algn="ctr">
              <a:buNone/>
              <a:defRPr sz="1400" b="1" baseline="0">
                <a:solidFill>
                  <a:srgbClr val="131313"/>
                </a:solidFill>
                <a:latin typeface="Arial"/>
                <a:cs typeface="Arial"/>
              </a:defRPr>
            </a:lvl1pPr>
            <a:lvl2pPr algn="l">
              <a:defRPr sz="1400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axis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573778" y="5877272"/>
            <a:ext cx="2877239" cy="252539"/>
          </a:xfrm>
          <a:prstGeom prst="rect">
            <a:avLst/>
          </a:prstGeom>
        </p:spPr>
        <p:txBody>
          <a:bodyPr vert="horz" lIns="75937" tIns="0" bIns="0" anchor="b">
            <a:normAutofit/>
          </a:bodyPr>
          <a:lstStyle>
            <a:lvl1pPr marL="0" indent="0" algn="ctr">
              <a:buNone/>
              <a:defRPr sz="1400" b="1" baseline="0">
                <a:solidFill>
                  <a:srgbClr val="131313"/>
                </a:solidFill>
                <a:latin typeface="Arial"/>
                <a:cs typeface="Arial"/>
              </a:defRPr>
            </a:lvl1pPr>
            <a:lvl2pPr algn="l">
              <a:defRPr sz="1400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axis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535" y="1376771"/>
            <a:ext cx="5994797" cy="31951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8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Graph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434466" y="1880828"/>
            <a:ext cx="1295996" cy="3780420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CA" dirty="0"/>
              <a:t>Graph information etc.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354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quot;Growth Chart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 userDrawn="1"/>
        </p:nvSpPr>
        <p:spPr bwMode="auto">
          <a:xfrm>
            <a:off x="6728797" y="1412776"/>
            <a:ext cx="1940665" cy="194406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8405" tIns="19202" rIns="38405" bIns="192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840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Footer text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967203" y="3741707"/>
            <a:ext cx="2877239" cy="239348"/>
          </a:xfrm>
          <a:prstGeom prst="rect">
            <a:avLst/>
          </a:prstGeom>
        </p:spPr>
        <p:txBody>
          <a:bodyPr vert="horz" lIns="75937" tIns="0" bIns="0" anchor="t">
            <a:normAutofit/>
          </a:bodyPr>
          <a:lstStyle>
            <a:lvl1pPr marL="0" indent="0" algn="ctr">
              <a:buNone/>
              <a:defRPr sz="14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algn="l">
              <a:defRPr sz="1400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axis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67844" y="5877272"/>
            <a:ext cx="2877239" cy="252539"/>
          </a:xfrm>
          <a:prstGeom prst="rect">
            <a:avLst/>
          </a:prstGeom>
        </p:spPr>
        <p:txBody>
          <a:bodyPr vert="horz" lIns="75937" tIns="0" bIns="0" anchor="b">
            <a:normAutofit/>
          </a:bodyPr>
          <a:lstStyle>
            <a:lvl1pPr marL="0" indent="0" algn="ctr">
              <a:buNone/>
              <a:defRPr sz="14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algn="l">
              <a:defRPr sz="1400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axis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56565" y="1664655"/>
            <a:ext cx="8019891" cy="4140460"/>
            <a:chOff x="1661435" y="3473624"/>
            <a:chExt cx="21386376" cy="7670060"/>
          </a:xfrm>
        </p:grpSpPr>
        <p:cxnSp>
          <p:nvCxnSpPr>
            <p:cNvPr id="8" name="Straight Connector 7"/>
            <p:cNvCxnSpPr/>
            <p:nvPr userDrawn="1"/>
          </p:nvCxnSpPr>
          <p:spPr bwMode="auto">
            <a:xfrm>
              <a:off x="1667016" y="3473624"/>
              <a:ext cx="0" cy="7665227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 userDrawn="1"/>
          </p:nvCxnSpPr>
          <p:spPr bwMode="auto">
            <a:xfrm>
              <a:off x="1661435" y="11143684"/>
              <a:ext cx="21386376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5" name="Shape 14"/>
          <p:cNvSpPr/>
          <p:nvPr userDrawn="1"/>
        </p:nvSpPr>
        <p:spPr>
          <a:xfrm>
            <a:off x="663089" y="1520639"/>
            <a:ext cx="6030670" cy="4266220"/>
          </a:xfrm>
          <a:prstGeom prst="swooshArrow">
            <a:avLst>
              <a:gd name="adj1" fmla="val 25000"/>
              <a:gd name="adj2" fmla="val 2907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058725" y="4751828"/>
            <a:ext cx="1431159" cy="83726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CA" dirty="0"/>
              <a:t>Click to edit Master text</a:t>
            </a:r>
            <a:endParaRPr lang="en-US" dirty="0"/>
          </a:p>
        </p:txBody>
      </p:sp>
      <p:sp>
        <p:nvSpPr>
          <p:cNvPr id="19" name="Oval 18"/>
          <p:cNvSpPr/>
          <p:nvPr userDrawn="1"/>
        </p:nvSpPr>
        <p:spPr bwMode="auto">
          <a:xfrm>
            <a:off x="1637518" y="4115343"/>
            <a:ext cx="287528" cy="288032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8405" tIns="19202" rIns="38405" bIns="192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840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2515119" y="3843708"/>
            <a:ext cx="1431159" cy="83726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CA" dirty="0"/>
              <a:t>Click to edit Master text</a:t>
            </a:r>
            <a:endParaRPr lang="en-US" dirty="0"/>
          </a:p>
        </p:txBody>
      </p:sp>
      <p:sp>
        <p:nvSpPr>
          <p:cNvPr id="21" name="Oval 20"/>
          <p:cNvSpPr/>
          <p:nvPr userDrawn="1"/>
        </p:nvSpPr>
        <p:spPr bwMode="auto">
          <a:xfrm>
            <a:off x="3010143" y="3067312"/>
            <a:ext cx="440316" cy="441087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8405" tIns="19202" rIns="38405" bIns="192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840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271810" y="3293396"/>
            <a:ext cx="1431159" cy="83726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CA" dirty="0"/>
              <a:t>Click to edit Master text</a:t>
            </a:r>
            <a:endParaRPr lang="en-US" dirty="0"/>
          </a:p>
        </p:txBody>
      </p:sp>
      <p:sp>
        <p:nvSpPr>
          <p:cNvPr id="23" name="Oval 22"/>
          <p:cNvSpPr/>
          <p:nvPr userDrawn="1"/>
        </p:nvSpPr>
        <p:spPr bwMode="auto">
          <a:xfrm>
            <a:off x="4663858" y="2349994"/>
            <a:ext cx="647347" cy="648481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8405" tIns="19202" rIns="38405" bIns="192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840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6780875" y="1448632"/>
            <a:ext cx="1832991" cy="18722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8948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-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537261" y="1"/>
            <a:ext cx="2818806" cy="3891573"/>
          </a:xfrm>
          <a:custGeom>
            <a:avLst/>
            <a:gdLst>
              <a:gd name="connsiteX0" fmla="*/ 800703 w 2818806"/>
              <a:gd name="connsiteY0" fmla="*/ 0 h 2918680"/>
              <a:gd name="connsiteX1" fmla="*/ 2818806 w 2818806"/>
              <a:gd name="connsiteY1" fmla="*/ 0 h 2918680"/>
              <a:gd name="connsiteX2" fmla="*/ 1798236 w 2818806"/>
              <a:gd name="connsiteY2" fmla="*/ 2918680 h 2918680"/>
              <a:gd name="connsiteX3" fmla="*/ 0 w 2818806"/>
              <a:gd name="connsiteY3" fmla="*/ 2289893 h 291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806" h="2918680">
                <a:moveTo>
                  <a:pt x="800703" y="0"/>
                </a:moveTo>
                <a:lnTo>
                  <a:pt x="2818806" y="0"/>
                </a:lnTo>
                <a:lnTo>
                  <a:pt x="1798236" y="2918680"/>
                </a:lnTo>
                <a:lnTo>
                  <a:pt x="0" y="22898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2" y="3273915"/>
            <a:ext cx="2266379" cy="3584087"/>
          </a:xfrm>
          <a:custGeom>
            <a:avLst/>
            <a:gdLst>
              <a:gd name="connsiteX0" fmla="*/ 468143 w 2266379"/>
              <a:gd name="connsiteY0" fmla="*/ 0 h 2688065"/>
              <a:gd name="connsiteX1" fmla="*/ 2266379 w 2266379"/>
              <a:gd name="connsiteY1" fmla="*/ 628787 h 2688065"/>
              <a:gd name="connsiteX2" fmla="*/ 1546314 w 2266379"/>
              <a:gd name="connsiteY2" fmla="*/ 2688065 h 2688065"/>
              <a:gd name="connsiteX3" fmla="*/ 0 w 2266379"/>
              <a:gd name="connsiteY3" fmla="*/ 2688065 h 2688065"/>
              <a:gd name="connsiteX4" fmla="*/ 0 w 2266379"/>
              <a:gd name="connsiteY4" fmla="*/ 1338818 h 2688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379" h="2688065">
                <a:moveTo>
                  <a:pt x="468143" y="0"/>
                </a:moveTo>
                <a:lnTo>
                  <a:pt x="2266379" y="628787"/>
                </a:lnTo>
                <a:lnTo>
                  <a:pt x="1546314" y="2688065"/>
                </a:lnTo>
                <a:lnTo>
                  <a:pt x="0" y="2688065"/>
                </a:lnTo>
                <a:lnTo>
                  <a:pt x="0" y="13388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2819402" y="0"/>
            <a:ext cx="3063843" cy="3634637"/>
          </a:xfrm>
          <a:custGeom>
            <a:avLst/>
            <a:gdLst>
              <a:gd name="connsiteX0" fmla="*/ 691637 w 3063843"/>
              <a:gd name="connsiteY0" fmla="*/ 0 h 2725978"/>
              <a:gd name="connsiteX1" fmla="*/ 3063843 w 3063843"/>
              <a:gd name="connsiteY1" fmla="*/ 0 h 2725978"/>
              <a:gd name="connsiteX2" fmla="*/ 2116655 w 3063843"/>
              <a:gd name="connsiteY2" fmla="*/ 2725978 h 2725978"/>
              <a:gd name="connsiteX3" fmla="*/ 0 w 3063843"/>
              <a:gd name="connsiteY3" fmla="*/ 1990509 h 272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3843" h="2725978">
                <a:moveTo>
                  <a:pt x="691637" y="0"/>
                </a:moveTo>
                <a:lnTo>
                  <a:pt x="3063843" y="0"/>
                </a:lnTo>
                <a:lnTo>
                  <a:pt x="2116655" y="2725978"/>
                </a:lnTo>
                <a:lnTo>
                  <a:pt x="0" y="19905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1713357" y="2904320"/>
            <a:ext cx="3146987" cy="3953680"/>
          </a:xfrm>
          <a:custGeom>
            <a:avLst/>
            <a:gdLst>
              <a:gd name="connsiteX0" fmla="*/ 1030331 w 3146987"/>
              <a:gd name="connsiteY0" fmla="*/ 0 h 2965260"/>
              <a:gd name="connsiteX1" fmla="*/ 3146987 w 3146987"/>
              <a:gd name="connsiteY1" fmla="*/ 735469 h 2965260"/>
              <a:gd name="connsiteX2" fmla="*/ 2372207 w 3146987"/>
              <a:gd name="connsiteY2" fmla="*/ 2965260 h 2965260"/>
              <a:gd name="connsiteX3" fmla="*/ 0 w 3146987"/>
              <a:gd name="connsiteY3" fmla="*/ 2965260 h 296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6987" h="2965260">
                <a:moveTo>
                  <a:pt x="1030331" y="0"/>
                </a:moveTo>
                <a:lnTo>
                  <a:pt x="3146987" y="735469"/>
                </a:lnTo>
                <a:lnTo>
                  <a:pt x="2372207" y="2965260"/>
                </a:lnTo>
                <a:lnTo>
                  <a:pt x="0" y="29652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5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3" descr="Globe Wat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20353"/>
            <a:ext cx="9144000" cy="4364792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4211961" y="6038850"/>
            <a:ext cx="4519228" cy="514350"/>
            <a:chOff x="4211961" y="6038850"/>
            <a:chExt cx="4519228" cy="514350"/>
          </a:xfrm>
        </p:grpSpPr>
        <p:sp>
          <p:nvSpPr>
            <p:cNvPr id="9" name="Rectangle 7"/>
            <p:cNvSpPr>
              <a:spLocks/>
            </p:cNvSpPr>
            <p:nvPr userDrawn="1"/>
          </p:nvSpPr>
          <p:spPr bwMode="auto">
            <a:xfrm>
              <a:off x="4211961" y="6038850"/>
              <a:ext cx="4519228" cy="5143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Rectangle 8"/>
            <p:cNvSpPr>
              <a:spLocks/>
            </p:cNvSpPr>
            <p:nvPr userDrawn="1"/>
          </p:nvSpPr>
          <p:spPr bwMode="auto">
            <a:xfrm>
              <a:off x="4381814" y="6189258"/>
              <a:ext cx="41795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b="1" spc="126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  <a:sym typeface="Century Gothic" charset="0"/>
                </a:rPr>
                <a:t>HUMAN HEALTH • ENVIRONMENTAL HEALTH</a:t>
              </a: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386535" y="384365"/>
            <a:ext cx="5994666" cy="740379"/>
          </a:xfrm>
          <a:prstGeom prst="rect">
            <a:avLst/>
          </a:prstGeom>
        </p:spPr>
        <p:txBody>
          <a:bodyPr vert="horz" anchor="b"/>
          <a:lstStyle>
            <a:lvl1pPr algn="l">
              <a:defRPr sz="3400" b="1">
                <a:solidFill>
                  <a:srgbClr val="89BF27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Presentation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358" y="1052736"/>
            <a:ext cx="5994797" cy="41501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9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Presentation subtitle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86358" y="1628800"/>
            <a:ext cx="5994797" cy="29819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9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Presenter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86358" y="1941721"/>
            <a:ext cx="5994797" cy="29819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8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Date</a:t>
            </a:r>
            <a:endParaRPr lang="en-US" dirty="0"/>
          </a:p>
        </p:txBody>
      </p:sp>
      <p:pic>
        <p:nvPicPr>
          <p:cNvPr id="17" name="Pictu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702034"/>
            <a:ext cx="2018330" cy="106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1740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Cus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386535" y="384365"/>
            <a:ext cx="5994666" cy="740379"/>
          </a:xfrm>
          <a:prstGeom prst="rect">
            <a:avLst/>
          </a:prstGeom>
        </p:spPr>
        <p:txBody>
          <a:bodyPr vert="horz" anchor="b"/>
          <a:lstStyle>
            <a:lvl1pPr algn="l">
              <a:defRPr sz="3400" b="1">
                <a:solidFill>
                  <a:srgbClr val="89BF27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Presentation title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86358" y="1052736"/>
            <a:ext cx="5994797" cy="41501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9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Presentation subtitle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86358" y="1628800"/>
            <a:ext cx="5994797" cy="29819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9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Presenter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86358" y="1941721"/>
            <a:ext cx="5994797" cy="29819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>
              <a:buNone/>
              <a:defRPr sz="1800">
                <a:latin typeface="Arial"/>
                <a:cs typeface="Arial"/>
              </a:defRPr>
            </a:lvl1pPr>
            <a:lvl2pPr algn="l">
              <a:defRPr sz="1900">
                <a:latin typeface="Century Gothic"/>
                <a:cs typeface="Century Gothic"/>
              </a:defRPr>
            </a:lvl2pPr>
            <a:lvl3pPr algn="l">
              <a:defRPr sz="1900">
                <a:latin typeface="Century Gothic"/>
                <a:cs typeface="Century Gothic"/>
              </a:defRPr>
            </a:lvl3pPr>
            <a:lvl4pPr algn="l">
              <a:defRPr sz="1900">
                <a:latin typeface="Century Gothic"/>
                <a:cs typeface="Century Gothic"/>
              </a:defRPr>
            </a:lvl4pPr>
            <a:lvl5pPr algn="l">
              <a:defRPr sz="1900">
                <a:latin typeface="Century Gothic"/>
                <a:cs typeface="Century Gothic"/>
              </a:defRPr>
            </a:lvl5pPr>
          </a:lstStyle>
          <a:p>
            <a:pPr lvl="0"/>
            <a:r>
              <a:rPr lang="en-CA" dirty="0"/>
              <a:t>Date</a:t>
            </a:r>
            <a:endParaRPr lang="en-US" dirty="0"/>
          </a:p>
        </p:txBody>
      </p:sp>
      <p:pic>
        <p:nvPicPr>
          <p:cNvPr id="17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702034"/>
            <a:ext cx="2018330" cy="106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 userDrawn="1"/>
        </p:nvGrpSpPr>
        <p:grpSpPr>
          <a:xfrm>
            <a:off x="4211961" y="6038850"/>
            <a:ext cx="4519228" cy="514350"/>
            <a:chOff x="4211961" y="6038850"/>
            <a:chExt cx="4519228" cy="514350"/>
          </a:xfrm>
        </p:grpSpPr>
        <p:sp>
          <p:nvSpPr>
            <p:cNvPr id="18" name="Rectangle 7"/>
            <p:cNvSpPr>
              <a:spLocks/>
            </p:cNvSpPr>
            <p:nvPr userDrawn="1"/>
          </p:nvSpPr>
          <p:spPr bwMode="auto">
            <a:xfrm>
              <a:off x="4211961" y="6038850"/>
              <a:ext cx="4519228" cy="5143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Rectangle 8"/>
            <p:cNvSpPr>
              <a:spLocks/>
            </p:cNvSpPr>
            <p:nvPr userDrawn="1"/>
          </p:nvSpPr>
          <p:spPr bwMode="auto">
            <a:xfrm>
              <a:off x="4381814" y="6180122"/>
              <a:ext cx="4179523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00" b="1" spc="126" dirty="0">
                  <a:solidFill>
                    <a:srgbClr val="FFFFFF"/>
                  </a:solidFill>
                  <a:latin typeface="Arial"/>
                  <a:ea typeface="ＭＳ Ｐゴシック" charset="0"/>
                  <a:cs typeface="Arial"/>
                  <a:sym typeface="Century Gothic" charset="0"/>
                </a:rPr>
                <a:t>HUMAN HEALTH • ENVIRONMENTAL HEALTH</a:t>
              </a:r>
            </a:p>
          </p:txBody>
        </p:sp>
      </p:grpSp>
      <p:sp>
        <p:nvSpPr>
          <p:cNvPr id="20" name="Rectangle 19"/>
          <p:cNvSpPr/>
          <p:nvPr userDrawn="1"/>
        </p:nvSpPr>
        <p:spPr bwMode="auto">
          <a:xfrm>
            <a:off x="7704348" y="5517232"/>
            <a:ext cx="1439652" cy="134076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8405" tIns="19202" rIns="38405" bIns="192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840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2520353"/>
            <a:ext cx="9144000" cy="43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11961" y="6039176"/>
            <a:ext cx="4518304" cy="514453"/>
          </a:xfrm>
          <a:solidFill>
            <a:srgbClr val="1355A2"/>
          </a:solidFill>
          <a:ln>
            <a:noFill/>
          </a:ln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415200" y="6111028"/>
            <a:ext cx="4111826" cy="3603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spc="126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HUMAN HEALTH • 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12214051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Fami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386535" y="5182081"/>
            <a:ext cx="8370930" cy="74037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>
              <a:defRPr sz="3200" b="1">
                <a:solidFill>
                  <a:srgbClr val="89BF27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Section title</a:t>
            </a:r>
            <a:endParaRPr lang="en-US" dirty="0"/>
          </a:p>
        </p:txBody>
      </p:sp>
      <p:pic>
        <p:nvPicPr>
          <p:cNvPr id="5" name="Picture Placeholder 5" descr="Mother Baby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3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237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Energ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9" descr="Wind Turbines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64792"/>
          </a:xfrm>
          <a:prstGeom prst="rect">
            <a:avLst/>
          </a:prstGeom>
        </p:spPr>
      </p:pic>
      <p:sp>
        <p:nvSpPr>
          <p:cNvPr id="4" name="Title 10"/>
          <p:cNvSpPr>
            <a:spLocks noGrp="1"/>
          </p:cNvSpPr>
          <p:nvPr>
            <p:ph type="title" hasCustomPrompt="1"/>
          </p:nvPr>
        </p:nvSpPr>
        <p:spPr>
          <a:xfrm>
            <a:off x="386535" y="5182081"/>
            <a:ext cx="8370930" cy="74037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>
              <a:defRPr sz="3200" b="1">
                <a:solidFill>
                  <a:srgbClr val="89BF27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43879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Medical Resear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Lab Testing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64792"/>
          </a:xfrm>
          <a:prstGeom prst="rect">
            <a:avLst/>
          </a:prstGeom>
        </p:spPr>
      </p:pic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386535" y="5182081"/>
            <a:ext cx="8370930" cy="74037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>
              <a:defRPr sz="3200" b="1">
                <a:solidFill>
                  <a:srgbClr val="89BF27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501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Pharm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Pharma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64792"/>
          </a:xfrm>
          <a:prstGeom prst="rect">
            <a:avLst/>
          </a:prstGeom>
        </p:spPr>
      </p:pic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386535" y="5182081"/>
            <a:ext cx="8370930" cy="74037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>
              <a:defRPr sz="3200" b="1">
                <a:solidFill>
                  <a:srgbClr val="89BF27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9202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(Cus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3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386535" y="5182081"/>
            <a:ext cx="8370930" cy="74037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>
              <a:defRPr sz="3200" b="1">
                <a:solidFill>
                  <a:srgbClr val="89BF27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772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6535" y="274638"/>
            <a:ext cx="8343927" cy="664508"/>
          </a:xfrm>
          <a:prstGeom prst="rect">
            <a:avLst/>
          </a:prstGeom>
        </p:spPr>
        <p:txBody>
          <a:bodyPr vert="horz" lIns="38405" tIns="19202" rIns="38405" bIns="19202" rtlCol="0" anchor="b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6535" y="1721289"/>
            <a:ext cx="8370930" cy="4404874"/>
          </a:xfrm>
          <a:prstGeom prst="rect">
            <a:avLst/>
          </a:prstGeom>
        </p:spPr>
        <p:txBody>
          <a:bodyPr vert="horz" lIns="38405" tIns="19202" rIns="38405" bIns="19202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2422" y="6492786"/>
            <a:ext cx="525892" cy="23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76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1" r:id="rId2"/>
    <p:sldLayoutId id="2147483682" r:id="rId3"/>
    <p:sldLayoutId id="2147483683" r:id="rId4"/>
    <p:sldLayoutId id="2147483671" r:id="rId5"/>
    <p:sldLayoutId id="2147483674" r:id="rId6"/>
    <p:sldLayoutId id="2147483672" r:id="rId7"/>
    <p:sldLayoutId id="2147483673" r:id="rId8"/>
    <p:sldLayoutId id="2147483677" r:id="rId9"/>
    <p:sldLayoutId id="2147483666" r:id="rId10"/>
    <p:sldLayoutId id="2147483653" r:id="rId11"/>
  </p:sldLayoutIdLst>
  <p:transition/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100" b="1">
          <a:solidFill>
            <a:srgbClr val="1355A2"/>
          </a:solidFill>
          <a:latin typeface="Arial"/>
          <a:ea typeface="+mj-ea"/>
          <a:cs typeface="Arial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8036" indent="-288036" algn="l" rtl="0" fontAlgn="base">
        <a:spcBef>
          <a:spcPct val="0"/>
        </a:spcBef>
        <a:spcAft>
          <a:spcPts val="504"/>
        </a:spcAft>
        <a:buClr>
          <a:srgbClr val="F64C30"/>
        </a:buClr>
        <a:buFont typeface="Lucida Grande"/>
        <a:buChar char="•"/>
        <a:defRPr sz="19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  <a:sym typeface="Gill Sans" charset="0"/>
        </a:defRPr>
      </a:lvl1pPr>
      <a:lvl2pPr marL="678888" indent="-240030" algn="l" rtl="0" fontAlgn="base">
        <a:spcBef>
          <a:spcPct val="0"/>
        </a:spcBef>
        <a:spcAft>
          <a:spcPts val="252"/>
        </a:spcAft>
        <a:buClr>
          <a:srgbClr val="F64C30"/>
        </a:buClr>
        <a:buFont typeface="Lucida Grande"/>
        <a:buChar char="◦"/>
        <a:defRPr sz="17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  <a:sym typeface="Gill Sans" charset="0"/>
        </a:defRPr>
      </a:lvl2pPr>
      <a:lvl3pPr marL="1117368" indent="-240030" algn="l" rtl="0" fontAlgn="base">
        <a:spcBef>
          <a:spcPct val="0"/>
        </a:spcBef>
        <a:spcAft>
          <a:spcPts val="252"/>
        </a:spcAft>
        <a:buClr>
          <a:srgbClr val="F64C30"/>
        </a:buClr>
        <a:buFont typeface="Lucida Grande"/>
        <a:buChar char="-"/>
        <a:defRPr sz="15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  <a:sym typeface="Gill Sans" charset="0"/>
        </a:defRPr>
      </a:lvl3pPr>
      <a:lvl4pPr marL="1510488" indent="-240030" algn="l" rtl="0" fontAlgn="base">
        <a:spcBef>
          <a:spcPct val="0"/>
        </a:spcBef>
        <a:spcAft>
          <a:spcPts val="252"/>
        </a:spcAft>
        <a:buClr>
          <a:srgbClr val="F64C30"/>
        </a:buClr>
        <a:buFont typeface="Lucida Grande"/>
        <a:buChar char="▪"/>
        <a:defRPr sz="15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  <a:sym typeface="Gill Sans" charset="0"/>
        </a:defRPr>
      </a:lvl4pPr>
      <a:lvl5pPr marL="1933848" indent="-240030" algn="l" rtl="0" fontAlgn="base">
        <a:spcBef>
          <a:spcPct val="0"/>
        </a:spcBef>
        <a:spcAft>
          <a:spcPts val="252"/>
        </a:spcAft>
        <a:buClr>
          <a:srgbClr val="F64C30"/>
        </a:buClr>
        <a:buFont typeface="Lucida Grande"/>
        <a:buChar char="▪"/>
        <a:defRPr sz="15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2277"/>
            <a:ext cx="9144000" cy="105045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8405" tIns="19202" rIns="38405" bIns="192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840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38405" tIns="19202" rIns="38405" bIns="1920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840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6535" y="152636"/>
            <a:ext cx="8343927" cy="789350"/>
          </a:xfrm>
          <a:prstGeom prst="rect">
            <a:avLst/>
          </a:prstGeom>
        </p:spPr>
        <p:txBody>
          <a:bodyPr vert="horz" lIns="38405" tIns="19202" rIns="38405" bIns="19202" rtlCol="0" anchor="b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0570" y="6412247"/>
            <a:ext cx="7317813" cy="365125"/>
          </a:xfrm>
          <a:prstGeom prst="rect">
            <a:avLst/>
          </a:prstGeom>
        </p:spPr>
        <p:txBody>
          <a:bodyPr vert="horz" lIns="38405" tIns="19202" rIns="38405" bIns="19202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 userDrawn="1"/>
        </p:nvSpPr>
        <p:spPr bwMode="auto">
          <a:xfrm>
            <a:off x="422077" y="6474817"/>
            <a:ext cx="1095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405" tIns="19202" rIns="38405" bIns="19202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406250BD-B5E1-F647-9B48-B71CD56253EA}" type="slidenum">
              <a:rPr lang="en-US" sz="1400" b="1">
                <a:solidFill>
                  <a:srgbClr val="1355A2"/>
                </a:solidFill>
                <a:latin typeface="Arial"/>
                <a:cs typeface="Arial"/>
                <a:sym typeface="Century Gothic" charset="0"/>
              </a:rPr>
              <a:pPr algn="ctr"/>
              <a:t>‹#›</a:t>
            </a:fld>
            <a:endParaRPr lang="en-US" sz="1400" b="1" dirty="0">
              <a:solidFill>
                <a:srgbClr val="1355A2"/>
              </a:solidFill>
              <a:latin typeface="Arial"/>
              <a:cs typeface="Arial"/>
              <a:sym typeface="Century Gothic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86535" y="1376772"/>
            <a:ext cx="8370930" cy="4749391"/>
          </a:xfrm>
          <a:prstGeom prst="rect">
            <a:avLst/>
          </a:prstGeom>
        </p:spPr>
        <p:txBody>
          <a:bodyPr vert="horz" lIns="38405" tIns="19202" rIns="38405" bIns="19202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0" y="6376282"/>
            <a:ext cx="9144000" cy="0"/>
          </a:xfrm>
          <a:prstGeom prst="line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0" y="1052736"/>
            <a:ext cx="9144000" cy="0"/>
          </a:xfrm>
          <a:prstGeom prst="line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2422" y="6492786"/>
            <a:ext cx="525892" cy="23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2" r:id="rId2"/>
    <p:sldLayoutId id="2147483655" r:id="rId3"/>
    <p:sldLayoutId id="2147483667" r:id="rId4"/>
    <p:sldLayoutId id="2147483668" r:id="rId5"/>
    <p:sldLayoutId id="2147483654" r:id="rId6"/>
    <p:sldLayoutId id="2147483656" r:id="rId7"/>
    <p:sldLayoutId id="2147483658" r:id="rId8"/>
    <p:sldLayoutId id="2147483659" r:id="rId9"/>
    <p:sldLayoutId id="2147483660" r:id="rId10"/>
    <p:sldLayoutId id="2147483676" r:id="rId11"/>
    <p:sldLayoutId id="2147483728" r:id="rId12"/>
  </p:sldLayoutIdLst>
  <p:transition/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1355A2"/>
          </a:solidFill>
          <a:latin typeface="Arial"/>
          <a:ea typeface="+mj-ea"/>
          <a:cs typeface="Arial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88036" indent="-288036" algn="l" rtl="0" fontAlgn="base">
        <a:spcBef>
          <a:spcPct val="0"/>
        </a:spcBef>
        <a:spcAft>
          <a:spcPts val="504"/>
        </a:spcAft>
        <a:buClr>
          <a:srgbClr val="F64C30"/>
        </a:buClr>
        <a:buFont typeface="Lucida Grande"/>
        <a:buChar char="•"/>
        <a:defRPr sz="22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1pPr>
      <a:lvl2pPr marL="678888" indent="-240030" algn="l" rtl="0" fontAlgn="base">
        <a:spcBef>
          <a:spcPct val="0"/>
        </a:spcBef>
        <a:spcAft>
          <a:spcPts val="252"/>
        </a:spcAft>
        <a:buClr>
          <a:srgbClr val="F64C30"/>
        </a:buClr>
        <a:buFont typeface="Lucida Grande"/>
        <a:buChar char="◦"/>
        <a:defRPr sz="18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2pPr>
      <a:lvl3pPr marL="1117368" indent="-240030" algn="l" rtl="0" fontAlgn="base">
        <a:spcBef>
          <a:spcPct val="0"/>
        </a:spcBef>
        <a:spcAft>
          <a:spcPts val="252"/>
        </a:spcAft>
        <a:buClr>
          <a:srgbClr val="F64C30"/>
        </a:buClr>
        <a:buFont typeface="Lucida Grande"/>
        <a:buChar char="-"/>
        <a:defRPr sz="16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3pPr>
      <a:lvl4pPr marL="1510488" indent="-240030" algn="l" rtl="0" fontAlgn="base">
        <a:spcBef>
          <a:spcPct val="0"/>
        </a:spcBef>
        <a:spcAft>
          <a:spcPts val="252"/>
        </a:spcAft>
        <a:buClr>
          <a:srgbClr val="F64C30"/>
        </a:buClr>
        <a:buFont typeface="Lucida Grande"/>
        <a:buChar char="▪"/>
        <a:defRPr sz="16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4pPr>
      <a:lvl5pPr marL="1933848" indent="-240030" algn="l" rtl="0" fontAlgn="base">
        <a:spcBef>
          <a:spcPct val="0"/>
        </a:spcBef>
        <a:spcAft>
          <a:spcPts val="252"/>
        </a:spcAft>
        <a:buClr>
          <a:srgbClr val="F64C30"/>
        </a:buClr>
        <a:buFont typeface="Lucida Grande"/>
        <a:buChar char="▪"/>
        <a:defRPr sz="1600">
          <a:solidFill>
            <a:schemeClr val="tx1"/>
          </a:solidFill>
          <a:latin typeface="Arial"/>
          <a:ea typeface="+mn-ea"/>
          <a:cs typeface="Arial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tle.webex.com/stle/j.php?MTID=m76ae73926a3495b30ddff569f76f4e40" TargetMode="External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 bwMode="auto">
          <a:xfrm>
            <a:off x="1" y="857252"/>
            <a:ext cx="2337812" cy="4002489"/>
          </a:xfrm>
          <a:prstGeom prst="rect">
            <a:avLst/>
          </a:prstGeom>
          <a:solidFill>
            <a:srgbClr val="06539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Roboto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1" y="3181350"/>
            <a:ext cx="2266379" cy="2819400"/>
          </a:xfrm>
          <a:custGeom>
            <a:avLst/>
            <a:gdLst>
              <a:gd name="connsiteX0" fmla="*/ 468143 w 2266379"/>
              <a:gd name="connsiteY0" fmla="*/ 0 h 2688065"/>
              <a:gd name="connsiteX1" fmla="*/ 2266379 w 2266379"/>
              <a:gd name="connsiteY1" fmla="*/ 628787 h 2688065"/>
              <a:gd name="connsiteX2" fmla="*/ 1546314 w 2266379"/>
              <a:gd name="connsiteY2" fmla="*/ 2688065 h 2688065"/>
              <a:gd name="connsiteX3" fmla="*/ 0 w 2266379"/>
              <a:gd name="connsiteY3" fmla="*/ 2688065 h 2688065"/>
              <a:gd name="connsiteX4" fmla="*/ 0 w 2266379"/>
              <a:gd name="connsiteY4" fmla="*/ 1338818 h 2688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379" h="2688065">
                <a:moveTo>
                  <a:pt x="468143" y="0"/>
                </a:moveTo>
                <a:lnTo>
                  <a:pt x="2266379" y="628787"/>
                </a:lnTo>
                <a:lnTo>
                  <a:pt x="1546314" y="2688065"/>
                </a:lnTo>
                <a:lnTo>
                  <a:pt x="0" y="2688065"/>
                </a:lnTo>
                <a:lnTo>
                  <a:pt x="0" y="1338818"/>
                </a:lnTo>
                <a:close/>
              </a:path>
            </a:pathLst>
          </a:custGeom>
          <a:solidFill>
            <a:srgbClr val="06539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Roboto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201393" y="2886941"/>
            <a:ext cx="3599205" cy="3212792"/>
          </a:xfrm>
          <a:custGeom>
            <a:avLst/>
            <a:gdLst>
              <a:gd name="connsiteX0" fmla="*/ 1030331 w 3146987"/>
              <a:gd name="connsiteY0" fmla="*/ 0 h 2965260"/>
              <a:gd name="connsiteX1" fmla="*/ 3146987 w 3146987"/>
              <a:gd name="connsiteY1" fmla="*/ 735469 h 2965260"/>
              <a:gd name="connsiteX2" fmla="*/ 2372207 w 3146987"/>
              <a:gd name="connsiteY2" fmla="*/ 2965260 h 2965260"/>
              <a:gd name="connsiteX3" fmla="*/ 0 w 3146987"/>
              <a:gd name="connsiteY3" fmla="*/ 2965260 h 2965260"/>
              <a:gd name="connsiteX0" fmla="*/ 1030331 w 3122944"/>
              <a:gd name="connsiteY0" fmla="*/ 0 h 2965260"/>
              <a:gd name="connsiteX1" fmla="*/ 3122944 w 3122944"/>
              <a:gd name="connsiteY1" fmla="*/ 826550 h 2965260"/>
              <a:gd name="connsiteX2" fmla="*/ 2372207 w 3122944"/>
              <a:gd name="connsiteY2" fmla="*/ 2965260 h 2965260"/>
              <a:gd name="connsiteX3" fmla="*/ 0 w 3122944"/>
              <a:gd name="connsiteY3" fmla="*/ 2965260 h 2965260"/>
              <a:gd name="connsiteX4" fmla="*/ 1030331 w 3122944"/>
              <a:gd name="connsiteY4" fmla="*/ 0 h 2965260"/>
              <a:gd name="connsiteX0" fmla="*/ 1030331 w 3122944"/>
              <a:gd name="connsiteY0" fmla="*/ 0 h 2965260"/>
              <a:gd name="connsiteX1" fmla="*/ 3122944 w 3122944"/>
              <a:gd name="connsiteY1" fmla="*/ 807033 h 2965260"/>
              <a:gd name="connsiteX2" fmla="*/ 2372207 w 3122944"/>
              <a:gd name="connsiteY2" fmla="*/ 2965260 h 2965260"/>
              <a:gd name="connsiteX3" fmla="*/ 0 w 3122944"/>
              <a:gd name="connsiteY3" fmla="*/ 2965260 h 2965260"/>
              <a:gd name="connsiteX4" fmla="*/ 1030331 w 3122944"/>
              <a:gd name="connsiteY4" fmla="*/ 0 h 2965260"/>
              <a:gd name="connsiteX0" fmla="*/ 1030331 w 3122944"/>
              <a:gd name="connsiteY0" fmla="*/ 0 h 3017306"/>
              <a:gd name="connsiteX1" fmla="*/ 3122944 w 3122944"/>
              <a:gd name="connsiteY1" fmla="*/ 807033 h 3017306"/>
              <a:gd name="connsiteX2" fmla="*/ 2432314 w 3122944"/>
              <a:gd name="connsiteY2" fmla="*/ 3017306 h 3017306"/>
              <a:gd name="connsiteX3" fmla="*/ 0 w 3122944"/>
              <a:gd name="connsiteY3" fmla="*/ 2965260 h 3017306"/>
              <a:gd name="connsiteX4" fmla="*/ 1030331 w 3122944"/>
              <a:gd name="connsiteY4" fmla="*/ 0 h 3017306"/>
              <a:gd name="connsiteX0" fmla="*/ 1030331 w 3122944"/>
              <a:gd name="connsiteY0" fmla="*/ 0 h 3017306"/>
              <a:gd name="connsiteX1" fmla="*/ 3122944 w 3122944"/>
              <a:gd name="connsiteY1" fmla="*/ 807033 h 3017306"/>
              <a:gd name="connsiteX2" fmla="*/ 2774330 w 3122944"/>
              <a:gd name="connsiteY2" fmla="*/ 1932216 h 3017306"/>
              <a:gd name="connsiteX3" fmla="*/ 2432314 w 3122944"/>
              <a:gd name="connsiteY3" fmla="*/ 3017306 h 3017306"/>
              <a:gd name="connsiteX4" fmla="*/ 0 w 3122944"/>
              <a:gd name="connsiteY4" fmla="*/ 2965260 h 3017306"/>
              <a:gd name="connsiteX5" fmla="*/ 1030331 w 3122944"/>
              <a:gd name="connsiteY5" fmla="*/ 0 h 3017306"/>
              <a:gd name="connsiteX0" fmla="*/ 1030331 w 3122944"/>
              <a:gd name="connsiteY0" fmla="*/ 0 h 3017306"/>
              <a:gd name="connsiteX1" fmla="*/ 3122944 w 3122944"/>
              <a:gd name="connsiteY1" fmla="*/ 807033 h 3017306"/>
              <a:gd name="connsiteX2" fmla="*/ 2432314 w 3122944"/>
              <a:gd name="connsiteY2" fmla="*/ 3017306 h 3017306"/>
              <a:gd name="connsiteX3" fmla="*/ 0 w 3122944"/>
              <a:gd name="connsiteY3" fmla="*/ 2965260 h 3017306"/>
              <a:gd name="connsiteX4" fmla="*/ 1030331 w 3122944"/>
              <a:gd name="connsiteY4" fmla="*/ 0 h 30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2944" h="3017306">
                <a:moveTo>
                  <a:pt x="1030331" y="0"/>
                </a:moveTo>
                <a:lnTo>
                  <a:pt x="3122944" y="807033"/>
                </a:lnTo>
                <a:lnTo>
                  <a:pt x="2432314" y="3017306"/>
                </a:lnTo>
                <a:lnTo>
                  <a:pt x="0" y="2965260"/>
                </a:lnTo>
                <a:lnTo>
                  <a:pt x="1030331" y="0"/>
                </a:lnTo>
                <a:close/>
              </a:path>
            </a:pathLst>
          </a:custGeom>
          <a:solidFill>
            <a:srgbClr val="06539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Roboto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99702" y="3418847"/>
            <a:ext cx="3478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Harnessing Solid State Detector Technology in Inductively Coupled Plasma to Determine Unknown Elements in a Lubricant Sample</a:t>
            </a:r>
            <a:endParaRPr lang="en-US" sz="1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FFEDC3CC-BE29-4AB5-A36C-D214DF2BCB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22" y="818088"/>
            <a:ext cx="2896791" cy="2926602"/>
          </a:xfrm>
        </p:spPr>
      </p:pic>
      <p:pic>
        <p:nvPicPr>
          <p:cNvPr id="21" name="Picture Placeholder 18">
            <a:extLst>
              <a:ext uri="{FF2B5EF4-FFF2-40B4-BE49-F238E27FC236}">
                <a16:creationId xmlns:a16="http://schemas.microsoft.com/office/drawing/2014/main" xmlns="" id="{43AA8D36-909B-49B7-B212-E105DB1949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r="23941"/>
          <a:stretch>
            <a:fillRect/>
          </a:stretch>
        </p:blipFill>
        <p:spPr>
          <a:xfrm>
            <a:off x="-11583" y="3195638"/>
            <a:ext cx="2324101" cy="2811066"/>
          </a:xfrm>
        </p:spPr>
      </p:pic>
      <p:sp>
        <p:nvSpPr>
          <p:cNvPr id="20" name="Picture Placeholder 3">
            <a:extLst>
              <a:ext uri="{FF2B5EF4-FFF2-40B4-BE49-F238E27FC236}">
                <a16:creationId xmlns:a16="http://schemas.microsoft.com/office/drawing/2014/main" xmlns="" id="{D4A87BFA-2FE0-43E4-B476-398A8EDE6387}"/>
              </a:ext>
            </a:extLst>
          </p:cNvPr>
          <p:cNvSpPr txBox="1">
            <a:spLocks/>
          </p:cNvSpPr>
          <p:nvPr/>
        </p:nvSpPr>
        <p:spPr>
          <a:xfrm rot="152867">
            <a:off x="2723366" y="737941"/>
            <a:ext cx="3216518" cy="2936709"/>
          </a:xfrm>
          <a:custGeom>
            <a:avLst/>
            <a:gdLst>
              <a:gd name="connsiteX0" fmla="*/ 800703 w 2818806"/>
              <a:gd name="connsiteY0" fmla="*/ 0 h 2918680"/>
              <a:gd name="connsiteX1" fmla="*/ 2818806 w 2818806"/>
              <a:gd name="connsiteY1" fmla="*/ 0 h 2918680"/>
              <a:gd name="connsiteX2" fmla="*/ 1798236 w 2818806"/>
              <a:gd name="connsiteY2" fmla="*/ 2918680 h 2918680"/>
              <a:gd name="connsiteX3" fmla="*/ 0 w 2818806"/>
              <a:gd name="connsiteY3" fmla="*/ 2289893 h 2918680"/>
              <a:gd name="connsiteX0" fmla="*/ 717817 w 2818806"/>
              <a:gd name="connsiteY0" fmla="*/ 0 h 3152676"/>
              <a:gd name="connsiteX1" fmla="*/ 2818806 w 2818806"/>
              <a:gd name="connsiteY1" fmla="*/ 233996 h 3152676"/>
              <a:gd name="connsiteX2" fmla="*/ 1798236 w 2818806"/>
              <a:gd name="connsiteY2" fmla="*/ 3152676 h 3152676"/>
              <a:gd name="connsiteX3" fmla="*/ 0 w 2818806"/>
              <a:gd name="connsiteY3" fmla="*/ 2523889 h 3152676"/>
              <a:gd name="connsiteX4" fmla="*/ 717817 w 2818806"/>
              <a:gd name="connsiteY4" fmla="*/ 0 h 3152676"/>
              <a:gd name="connsiteX0" fmla="*/ 717817 w 2818806"/>
              <a:gd name="connsiteY0" fmla="*/ 159 h 3152835"/>
              <a:gd name="connsiteX1" fmla="*/ 2818806 w 2818806"/>
              <a:gd name="connsiteY1" fmla="*/ 234155 h 3152835"/>
              <a:gd name="connsiteX2" fmla="*/ 1798236 w 2818806"/>
              <a:gd name="connsiteY2" fmla="*/ 3152835 h 3152835"/>
              <a:gd name="connsiteX3" fmla="*/ 0 w 2818806"/>
              <a:gd name="connsiteY3" fmla="*/ 2524048 h 3152835"/>
              <a:gd name="connsiteX4" fmla="*/ 717817 w 2818806"/>
              <a:gd name="connsiteY4" fmla="*/ 159 h 3152835"/>
              <a:gd name="connsiteX0" fmla="*/ 717817 w 2773269"/>
              <a:gd name="connsiteY0" fmla="*/ 159 h 3152835"/>
              <a:gd name="connsiteX1" fmla="*/ 2773269 w 2773269"/>
              <a:gd name="connsiteY1" fmla="*/ 12276 h 3152835"/>
              <a:gd name="connsiteX2" fmla="*/ 1798236 w 2773269"/>
              <a:gd name="connsiteY2" fmla="*/ 3152835 h 3152835"/>
              <a:gd name="connsiteX3" fmla="*/ 0 w 2773269"/>
              <a:gd name="connsiteY3" fmla="*/ 2524048 h 3152835"/>
              <a:gd name="connsiteX4" fmla="*/ 717817 w 2773269"/>
              <a:gd name="connsiteY4" fmla="*/ 159 h 3152835"/>
              <a:gd name="connsiteX0" fmla="*/ 717817 w 2773269"/>
              <a:gd name="connsiteY0" fmla="*/ 159 h 3152835"/>
              <a:gd name="connsiteX1" fmla="*/ 2773269 w 2773269"/>
              <a:gd name="connsiteY1" fmla="*/ 12276 h 3152835"/>
              <a:gd name="connsiteX2" fmla="*/ 1798236 w 2773269"/>
              <a:gd name="connsiteY2" fmla="*/ 3152835 h 3152835"/>
              <a:gd name="connsiteX3" fmla="*/ 0 w 2773269"/>
              <a:gd name="connsiteY3" fmla="*/ 2524048 h 3152835"/>
              <a:gd name="connsiteX4" fmla="*/ 717817 w 2773269"/>
              <a:gd name="connsiteY4" fmla="*/ 159 h 3152835"/>
              <a:gd name="connsiteX0" fmla="*/ 717817 w 2773269"/>
              <a:gd name="connsiteY0" fmla="*/ 159 h 3152835"/>
              <a:gd name="connsiteX1" fmla="*/ 2773269 w 2773269"/>
              <a:gd name="connsiteY1" fmla="*/ 12276 h 3152835"/>
              <a:gd name="connsiteX2" fmla="*/ 1798236 w 2773269"/>
              <a:gd name="connsiteY2" fmla="*/ 3152835 h 3152835"/>
              <a:gd name="connsiteX3" fmla="*/ 0 w 2773269"/>
              <a:gd name="connsiteY3" fmla="*/ 2524048 h 3152835"/>
              <a:gd name="connsiteX4" fmla="*/ 717817 w 2773269"/>
              <a:gd name="connsiteY4" fmla="*/ 159 h 3152835"/>
              <a:gd name="connsiteX0" fmla="*/ 717817 w 2773269"/>
              <a:gd name="connsiteY0" fmla="*/ 0 h 3152676"/>
              <a:gd name="connsiteX1" fmla="*/ 2773269 w 2773269"/>
              <a:gd name="connsiteY1" fmla="*/ 12117 h 3152676"/>
              <a:gd name="connsiteX2" fmla="*/ 1798236 w 2773269"/>
              <a:gd name="connsiteY2" fmla="*/ 3152676 h 3152676"/>
              <a:gd name="connsiteX3" fmla="*/ 0 w 2773269"/>
              <a:gd name="connsiteY3" fmla="*/ 2523889 h 3152676"/>
              <a:gd name="connsiteX4" fmla="*/ 717817 w 2773269"/>
              <a:gd name="connsiteY4" fmla="*/ 0 h 3152676"/>
              <a:gd name="connsiteX0" fmla="*/ 614920 w 2773269"/>
              <a:gd name="connsiteY0" fmla="*/ 343396 h 3140559"/>
              <a:gd name="connsiteX1" fmla="*/ 2773269 w 2773269"/>
              <a:gd name="connsiteY1" fmla="*/ 0 h 3140559"/>
              <a:gd name="connsiteX2" fmla="*/ 1798236 w 2773269"/>
              <a:gd name="connsiteY2" fmla="*/ 3140559 h 3140559"/>
              <a:gd name="connsiteX3" fmla="*/ 0 w 2773269"/>
              <a:gd name="connsiteY3" fmla="*/ 2511772 h 3140559"/>
              <a:gd name="connsiteX4" fmla="*/ 614920 w 2773269"/>
              <a:gd name="connsiteY4" fmla="*/ 343396 h 3140559"/>
              <a:gd name="connsiteX0" fmla="*/ 614920 w 2691360"/>
              <a:gd name="connsiteY0" fmla="*/ 80024 h 2877187"/>
              <a:gd name="connsiteX1" fmla="*/ 2691360 w 2691360"/>
              <a:gd name="connsiteY1" fmla="*/ 0 h 2877187"/>
              <a:gd name="connsiteX2" fmla="*/ 1798236 w 2691360"/>
              <a:gd name="connsiteY2" fmla="*/ 2877187 h 2877187"/>
              <a:gd name="connsiteX3" fmla="*/ 0 w 2691360"/>
              <a:gd name="connsiteY3" fmla="*/ 2248400 h 2877187"/>
              <a:gd name="connsiteX4" fmla="*/ 614920 w 2691360"/>
              <a:gd name="connsiteY4" fmla="*/ 80024 h 2877187"/>
              <a:gd name="connsiteX0" fmla="*/ 591091 w 2691360"/>
              <a:gd name="connsiteY0" fmla="*/ 67671 h 2877187"/>
              <a:gd name="connsiteX1" fmla="*/ 2691360 w 2691360"/>
              <a:gd name="connsiteY1" fmla="*/ 0 h 2877187"/>
              <a:gd name="connsiteX2" fmla="*/ 1798236 w 2691360"/>
              <a:gd name="connsiteY2" fmla="*/ 2877187 h 2877187"/>
              <a:gd name="connsiteX3" fmla="*/ 0 w 2691360"/>
              <a:gd name="connsiteY3" fmla="*/ 2248400 h 2877187"/>
              <a:gd name="connsiteX4" fmla="*/ 591091 w 2691360"/>
              <a:gd name="connsiteY4" fmla="*/ 67671 h 2877187"/>
              <a:gd name="connsiteX0" fmla="*/ 608314 w 2708583"/>
              <a:gd name="connsiteY0" fmla="*/ 67671 h 2877187"/>
              <a:gd name="connsiteX1" fmla="*/ 2708583 w 2708583"/>
              <a:gd name="connsiteY1" fmla="*/ 0 h 2877187"/>
              <a:gd name="connsiteX2" fmla="*/ 1815459 w 2708583"/>
              <a:gd name="connsiteY2" fmla="*/ 2877187 h 2877187"/>
              <a:gd name="connsiteX3" fmla="*/ 0 w 2708583"/>
              <a:gd name="connsiteY3" fmla="*/ 2256084 h 2877187"/>
              <a:gd name="connsiteX4" fmla="*/ 608314 w 2708583"/>
              <a:gd name="connsiteY4" fmla="*/ 67671 h 287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583" h="2877187">
                <a:moveTo>
                  <a:pt x="608314" y="67671"/>
                </a:moveTo>
                <a:lnTo>
                  <a:pt x="2708583" y="0"/>
                </a:lnTo>
                <a:lnTo>
                  <a:pt x="1815459" y="2877187"/>
                </a:lnTo>
                <a:lnTo>
                  <a:pt x="0" y="2256084"/>
                </a:lnTo>
                <a:lnTo>
                  <a:pt x="608314" y="67671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18000" t="1000" b="-2000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Roboto"/>
              <a:ea typeface="+mn-ea"/>
              <a:cs typeface="+mn-cs"/>
            </a:endParaRPr>
          </a:p>
        </p:txBody>
      </p:sp>
      <p:pic>
        <p:nvPicPr>
          <p:cNvPr id="15" name="Picture Placeholder 31">
            <a:extLst>
              <a:ext uri="{FF2B5EF4-FFF2-40B4-BE49-F238E27FC236}">
                <a16:creationId xmlns:a16="http://schemas.microsoft.com/office/drawing/2014/main" xmlns="" id="{D7535A36-3227-40D8-A6BD-CBCCF671D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81" y="3053196"/>
            <a:ext cx="3086100" cy="2948449"/>
          </a:xfrm>
          <a:custGeom>
            <a:avLst/>
            <a:gdLst>
              <a:gd name="connsiteX0" fmla="*/ 1030331 w 3146987"/>
              <a:gd name="connsiteY0" fmla="*/ 0 h 2965260"/>
              <a:gd name="connsiteX1" fmla="*/ 3146987 w 3146987"/>
              <a:gd name="connsiteY1" fmla="*/ 735469 h 2965260"/>
              <a:gd name="connsiteX2" fmla="*/ 2372207 w 3146987"/>
              <a:gd name="connsiteY2" fmla="*/ 2965260 h 2965260"/>
              <a:gd name="connsiteX3" fmla="*/ 0 w 3146987"/>
              <a:gd name="connsiteY3" fmla="*/ 2965260 h 296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6987" h="2965260">
                <a:moveTo>
                  <a:pt x="1030331" y="0"/>
                </a:moveTo>
                <a:lnTo>
                  <a:pt x="3146987" y="735469"/>
                </a:lnTo>
                <a:lnTo>
                  <a:pt x="2372207" y="2965260"/>
                </a:lnTo>
                <a:lnTo>
                  <a:pt x="0" y="2965260"/>
                </a:lnTo>
                <a:close/>
              </a:path>
            </a:pathLst>
          </a:custGeom>
          <a:blipFill>
            <a:blip r:embed="rId6"/>
            <a:stretch>
              <a:fillRect l="-27000" r="-1000"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https://upload.wikimedia.org/wikipedia/en/thumb/0/05/PerkinElmer.svg/1280px-PerkinElmer.svg.png">
            <a:extLst>
              <a:ext uri="{FF2B5EF4-FFF2-40B4-BE49-F238E27FC236}">
                <a16:creationId xmlns:a16="http://schemas.microsoft.com/office/drawing/2014/main" xmlns="" id="{C48BBA66-2ED6-41D6-805E-6559C61B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67" y="1428868"/>
            <a:ext cx="2784490" cy="124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9702" y="4725144"/>
            <a:ext cx="3592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/>
                <a:cs typeface="Century Gothic"/>
              </a:rPr>
              <a:t>Steve Twining</a:t>
            </a:r>
          </a:p>
          <a:p>
            <a:r>
              <a:rPr lang="en-US" sz="2800" dirty="0">
                <a:latin typeface="Century Gothic"/>
                <a:cs typeface="Century Gothic"/>
              </a:rPr>
              <a:t>PerkinElmer, Inc.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1CC6295-A048-404A-86FB-E2BCAAFAE771}"/>
              </a:ext>
            </a:extLst>
          </p:cNvPr>
          <p:cNvSpPr/>
          <p:nvPr/>
        </p:nvSpPr>
        <p:spPr>
          <a:xfrm>
            <a:off x="4320480" y="5599782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8"/>
              </a:rPr>
              <a:t>https://stle.webex.com/stle/j.php?MTID=m76ae73926a3495b30ddff569f76f4e40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Problem….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22669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 bwMode="auto">
          <a:xfrm>
            <a:off x="3059832" y="3212976"/>
            <a:ext cx="2160240" cy="576064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393305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Century Gothic"/>
                <a:cs typeface="Century Gothic"/>
              </a:rPr>
              <a:t>Processor Speed =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48880"/>
            <a:ext cx="3344354" cy="233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270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Forward…..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1901025" cy="123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555776" y="2348880"/>
            <a:ext cx="1944216" cy="115212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2541645" y="3789040"/>
            <a:ext cx="1958347" cy="57606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30" y="2348880"/>
            <a:ext cx="4171840" cy="207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3601"/>
            <a:ext cx="4179278" cy="209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586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~73 Elements.  Simultaneously.  Multiple Wavelengths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9149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69436"/>
            <a:ext cx="887138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586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Unknown Sample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3" y="2410397"/>
            <a:ext cx="3657600" cy="2542032"/>
          </a:xfrm>
        </p:spPr>
      </p:pic>
      <p:sp>
        <p:nvSpPr>
          <p:cNvPr id="6" name="TextBox 5"/>
          <p:cNvSpPr txBox="1"/>
          <p:nvPr/>
        </p:nvSpPr>
        <p:spPr>
          <a:xfrm>
            <a:off x="1979712" y="3212976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Century Gothic"/>
                <a:cs typeface="Century Gothic"/>
              </a:rPr>
              <a:t>Whutizzit</a:t>
            </a:r>
            <a:r>
              <a:rPr lang="en-US" sz="4400" dirty="0">
                <a:solidFill>
                  <a:srgbClr val="FFFF00"/>
                </a:solidFill>
                <a:latin typeface="Century Gothic"/>
                <a:cs typeface="Century Gothic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99015501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Wavelengths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743797" cy="449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88270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Wavelengths in ICP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9" y="2564904"/>
            <a:ext cx="3528392" cy="237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53818"/>
            <a:ext cx="7905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05078"/>
            <a:ext cx="2994660" cy="2697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5102558"/>
            <a:ext cx="35283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u="sng" dirty="0">
                <a:latin typeface="Century Gothic"/>
                <a:cs typeface="Century Gothic"/>
              </a:rPr>
              <a:t>Confirmation</a:t>
            </a:r>
          </a:p>
        </p:txBody>
      </p:sp>
    </p:spTree>
    <p:extLst>
      <p:ext uri="{BB962C8B-B14F-4D97-AF65-F5344CB8AC3E}">
        <p14:creationId xmlns:p14="http://schemas.microsoft.com/office/powerpoint/2010/main" val="3321148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7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the picture together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2203698" cy="146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2852936"/>
            <a:ext cx="2845420" cy="191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628065"/>
            <a:ext cx="27146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53369" y="5085184"/>
            <a:ext cx="63149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00" dirty="0">
                <a:latin typeface="Century Gothic"/>
                <a:cs typeface="Century Gothic"/>
              </a:rPr>
              <a:t>Qualitative = </a:t>
            </a:r>
            <a:r>
              <a:rPr lang="en-US" sz="3500" u="sng" dirty="0">
                <a:latin typeface="Century Gothic"/>
                <a:cs typeface="Century Gothic"/>
              </a:rPr>
              <a:t>what’s in it</a:t>
            </a:r>
          </a:p>
        </p:txBody>
      </p:sp>
    </p:spTree>
    <p:extLst>
      <p:ext uri="{BB962C8B-B14F-4D97-AF65-F5344CB8AC3E}">
        <p14:creationId xmlns:p14="http://schemas.microsoft.com/office/powerpoint/2010/main" val="343922314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Quantitative?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3389651" cy="186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465313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Century Gothic"/>
                <a:cs typeface="Century Gothic"/>
              </a:rPr>
              <a:t>Known Standards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60575"/>
            <a:ext cx="22066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4368" y="4605481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latin typeface="Century Gothic"/>
                <a:cs typeface="Century Gothic"/>
              </a:rPr>
              <a:t>Unknown Sample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371618"/>
            <a:ext cx="1698625" cy="26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522920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Century Gothic"/>
                <a:cs typeface="Century Gothic"/>
              </a:rPr>
              <a:t>Uber</a:t>
            </a:r>
            <a:r>
              <a:rPr lang="en-US" sz="2800" dirty="0">
                <a:latin typeface="Century Gothic"/>
                <a:cs typeface="Century Gothic"/>
              </a:rPr>
              <a:t> Semi-Quantitative= </a:t>
            </a:r>
            <a:r>
              <a:rPr lang="en-US" sz="2800" i="1" u="sng" dirty="0">
                <a:latin typeface="Century Gothic"/>
                <a:cs typeface="Century Gothic"/>
              </a:rPr>
              <a:t>about</a:t>
            </a:r>
            <a:r>
              <a:rPr lang="en-US" sz="2800" u="sng" dirty="0">
                <a:latin typeface="Century Gothic"/>
                <a:cs typeface="Century Gothic"/>
              </a:rPr>
              <a:t> how much</a:t>
            </a:r>
          </a:p>
        </p:txBody>
      </p:sp>
    </p:spTree>
    <p:extLst>
      <p:ext uri="{BB962C8B-B14F-4D97-AF65-F5344CB8AC3E}">
        <p14:creationId xmlns:p14="http://schemas.microsoft.com/office/powerpoint/2010/main" val="378917912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448797" cy="350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35808"/>
            <a:ext cx="22066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47434"/>
            <a:ext cx="4879028" cy="324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223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 b="0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762" y="1556792"/>
            <a:ext cx="8517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ICP and lubricants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Detector Technology History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Running Unknowns in Lubricant Samples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Elemental Fingerprint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7575050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ICP Lubricant Analysis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In-Service Oils</a:t>
            </a:r>
          </a:p>
          <a:p>
            <a:endParaRPr lang="en-US" dirty="0"/>
          </a:p>
          <a:p>
            <a:r>
              <a:rPr lang="en-US" dirty="0"/>
              <a:t>Wear Metals</a:t>
            </a:r>
          </a:p>
          <a:p>
            <a:pPr lvl="1"/>
            <a:r>
              <a:rPr lang="en-US" dirty="0"/>
              <a:t>Fe, Cr, Mo, Al, Cu, </a:t>
            </a:r>
            <a:r>
              <a:rPr lang="en-US" dirty="0" err="1"/>
              <a:t>Pb</a:t>
            </a:r>
            <a:r>
              <a:rPr lang="en-US" dirty="0"/>
              <a:t>, Sn, Ni, Ag, Sb, Tl, Cd</a:t>
            </a:r>
          </a:p>
          <a:p>
            <a:endParaRPr lang="en-US" dirty="0"/>
          </a:p>
          <a:p>
            <a:r>
              <a:rPr lang="en-US" dirty="0"/>
              <a:t>Ingress Metals</a:t>
            </a:r>
          </a:p>
          <a:p>
            <a:pPr lvl="1"/>
            <a:r>
              <a:rPr lang="en-US" dirty="0"/>
              <a:t>Si, Na, </a:t>
            </a:r>
          </a:p>
          <a:p>
            <a:pPr marL="438858" lvl="1" indent="0">
              <a:buNone/>
            </a:pPr>
            <a:endParaRPr lang="en-US" dirty="0"/>
          </a:p>
          <a:p>
            <a:r>
              <a:rPr lang="en-US" dirty="0"/>
              <a:t>Additive Metals</a:t>
            </a:r>
          </a:p>
          <a:p>
            <a:pPr lvl="1"/>
            <a:r>
              <a:rPr lang="en-US" dirty="0"/>
              <a:t>Ca, Mg, Zn, P, Mo, B</a:t>
            </a:r>
          </a:p>
        </p:txBody>
      </p:sp>
    </p:spTree>
    <p:extLst>
      <p:ext uri="{BB962C8B-B14F-4D97-AF65-F5344CB8AC3E}">
        <p14:creationId xmlns:p14="http://schemas.microsoft.com/office/powerpoint/2010/main" val="15303173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ASTM Methods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ASTM D-5185:  </a:t>
            </a:r>
            <a:r>
              <a:rPr lang="en-US" sz="1400" dirty="0"/>
              <a:t>“Standard Test Method for </a:t>
            </a:r>
            <a:r>
              <a:rPr lang="en-US" sz="1400" dirty="0" err="1"/>
              <a:t>Multielement</a:t>
            </a:r>
            <a:r>
              <a:rPr lang="en-US" sz="1400" dirty="0"/>
              <a:t> Determination of Used and Unused Lubricating Oils and Base Oils by Inductively Coupled Plasma Atomic Emission Spectrometry “</a:t>
            </a:r>
          </a:p>
          <a:p>
            <a:endParaRPr lang="en-US" dirty="0"/>
          </a:p>
          <a:p>
            <a:r>
              <a:rPr lang="en-US" dirty="0"/>
              <a:t>ASTM D-4984:  </a:t>
            </a:r>
            <a:r>
              <a:rPr lang="en-US" sz="1400" dirty="0"/>
              <a:t>“Standard Test Method for Determination of Additive Elements in Lubricating Oils by Inductively Coupled Plasma Atomic Emission Spectrometry”</a:t>
            </a:r>
          </a:p>
        </p:txBody>
      </p:sp>
    </p:spTree>
    <p:extLst>
      <p:ext uri="{BB962C8B-B14F-4D97-AF65-F5344CB8AC3E}">
        <p14:creationId xmlns:p14="http://schemas.microsoft.com/office/powerpoint/2010/main" val="158158441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Unknown Sample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3" y="2410397"/>
            <a:ext cx="3657600" cy="2542032"/>
          </a:xfrm>
        </p:spPr>
      </p:pic>
      <p:sp>
        <p:nvSpPr>
          <p:cNvPr id="6" name="TextBox 5"/>
          <p:cNvSpPr txBox="1"/>
          <p:nvPr/>
        </p:nvSpPr>
        <p:spPr>
          <a:xfrm>
            <a:off x="1979712" y="3212976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Century Gothic"/>
                <a:cs typeface="Century Gothic"/>
              </a:rPr>
              <a:t>Whutizzit</a:t>
            </a:r>
            <a:r>
              <a:rPr lang="en-US" sz="4400" dirty="0">
                <a:solidFill>
                  <a:srgbClr val="FFFF00"/>
                </a:solidFill>
                <a:latin typeface="Century Gothic"/>
                <a:cs typeface="Century Gothic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768603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ICP Overview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1710755" cy="190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3"/>
            <a:ext cx="2995594" cy="201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197" y="4293096"/>
            <a:ext cx="1973263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5" y="4193009"/>
            <a:ext cx="3120292" cy="15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2610" y="1439959"/>
            <a:ext cx="1945647" cy="1459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7361" y="336296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entury Gothic"/>
                <a:cs typeface="Century Gothic"/>
              </a:rPr>
              <a:t>Plasma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960" y="336296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entury Gothic"/>
                <a:cs typeface="Century Gothic"/>
              </a:rPr>
              <a:t>ICP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6567" y="3361847"/>
            <a:ext cx="181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entury Gothic"/>
                <a:cs typeface="Century Gothic"/>
              </a:rPr>
              <a:t>Spectrometer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5656" y="58772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entury Gothic"/>
                <a:cs typeface="Century Gothic"/>
              </a:rPr>
              <a:t>Segment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80112" y="58772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entury Gothic"/>
                <a:cs typeface="Century Gothic"/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175158615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Photons are the name of the game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2993395" cy="201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 bwMode="auto">
          <a:xfrm>
            <a:off x="3491880" y="3140968"/>
            <a:ext cx="1656184" cy="64807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337048"/>
            <a:ext cx="3383868" cy="22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8615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12776"/>
            <a:ext cx="2428737" cy="13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1595636" cy="154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13" y="3284984"/>
            <a:ext cx="28575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00" y="3422898"/>
            <a:ext cx="1616452" cy="145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86602" y="18235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entury Gothic"/>
                <a:cs typeface="Century Gothic"/>
              </a:rPr>
              <a:t>Photographic Plates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6602" y="3915996"/>
            <a:ext cx="2600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entury Gothic"/>
                <a:cs typeface="Century Gothic"/>
              </a:rPr>
              <a:t>Photomultiplier Tubes</a:t>
            </a:r>
          </a:p>
        </p:txBody>
      </p:sp>
    </p:spTree>
    <p:extLst>
      <p:ext uri="{BB962C8B-B14F-4D97-AF65-F5344CB8AC3E}">
        <p14:creationId xmlns:p14="http://schemas.microsoft.com/office/powerpoint/2010/main" val="175158615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1980’s-1990’s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6" y="2204864"/>
            <a:ext cx="3182888" cy="31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00" y="2337832"/>
            <a:ext cx="2915774" cy="291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59185"/>
            <a:ext cx="1314002" cy="114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6869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itle &amp; Subtitle">
  <a:themeElements>
    <a:clrScheme name="Perkin Elmer Brand COlours">
      <a:dk1>
        <a:srgbClr val="000000"/>
      </a:dk1>
      <a:lt1>
        <a:srgbClr val="FFFFFF"/>
      </a:lt1>
      <a:dk2>
        <a:srgbClr val="0055A2"/>
      </a:dk2>
      <a:lt2>
        <a:srgbClr val="928B81"/>
      </a:lt2>
      <a:accent1>
        <a:srgbClr val="00A1DE"/>
      </a:accent1>
      <a:accent2>
        <a:srgbClr val="6CB442"/>
      </a:accent2>
      <a:accent3>
        <a:srgbClr val="006934"/>
      </a:accent3>
      <a:accent4>
        <a:srgbClr val="EBB700"/>
      </a:accent4>
      <a:accent5>
        <a:srgbClr val="E98300"/>
      </a:accent5>
      <a:accent6>
        <a:srgbClr val="A90061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5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3500" dirty="0" err="1" smtClean="0">
            <a:latin typeface="Century Gothic"/>
            <a:cs typeface="Century Gothic"/>
          </a:defRPr>
        </a:defPPr>
      </a:lstStyle>
    </a:tx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Subtitle">
  <a:themeElements>
    <a:clrScheme name="Perkin Elmer Brand COlours">
      <a:dk1>
        <a:srgbClr val="000000"/>
      </a:dk1>
      <a:lt1>
        <a:srgbClr val="FFFFFF"/>
      </a:lt1>
      <a:dk2>
        <a:srgbClr val="0055A2"/>
      </a:dk2>
      <a:lt2>
        <a:srgbClr val="928B81"/>
      </a:lt2>
      <a:accent1>
        <a:srgbClr val="00A1DE"/>
      </a:accent1>
      <a:accent2>
        <a:srgbClr val="6CB442"/>
      </a:accent2>
      <a:accent3>
        <a:srgbClr val="006934"/>
      </a:accent3>
      <a:accent4>
        <a:srgbClr val="EBB700"/>
      </a:accent4>
      <a:accent5>
        <a:srgbClr val="E98300"/>
      </a:accent5>
      <a:accent6>
        <a:srgbClr val="A90061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5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3500" dirty="0" err="1" smtClean="0">
            <a:latin typeface="Century Gothic"/>
            <a:cs typeface="Century Gothic"/>
          </a:defRPr>
        </a:defPPr>
      </a:lstStyle>
    </a:tx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692E9F13BD2439B571EFE9B7E1619" ma:contentTypeVersion="0" ma:contentTypeDescription="Create a new document." ma:contentTypeScope="" ma:versionID="c4d4c483c8b268dad33821a8a03ae09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374DF1-E16A-4C76-9C3A-85D22D7C6A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607A94-B8F9-4AD8-A30B-7CEDB6032A8F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50042C1-1A51-48F1-A46C-2369E95B16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18657</TotalTime>
  <Pages>0</Pages>
  <Words>217</Words>
  <Characters>0</Characters>
  <Application>Microsoft Office PowerPoint</Application>
  <PresentationFormat>On-screen Show (4:3)</PresentationFormat>
  <Lines>0</Lines>
  <Paragraphs>53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ＭＳ Ｐゴシック</vt:lpstr>
      <vt:lpstr>Arial</vt:lpstr>
      <vt:lpstr>Calibri</vt:lpstr>
      <vt:lpstr>Century Gothic</vt:lpstr>
      <vt:lpstr>Gill Sans</vt:lpstr>
      <vt:lpstr>Lucida Grande</vt:lpstr>
      <vt:lpstr>Roboto</vt:lpstr>
      <vt:lpstr>ヒラギノ角ゴ ProN W3</vt:lpstr>
      <vt:lpstr>1_Title &amp; Subtitle</vt:lpstr>
      <vt:lpstr>Title &amp; Subtitle</vt:lpstr>
      <vt:lpstr>PowerPoint Presentation</vt:lpstr>
      <vt:lpstr>PowerPoint Presentation</vt:lpstr>
      <vt:lpstr>ICP Lubricant Analysis</vt:lpstr>
      <vt:lpstr>ASTM Methods</vt:lpstr>
      <vt:lpstr>Unknown Sample</vt:lpstr>
      <vt:lpstr>ICP Overview</vt:lpstr>
      <vt:lpstr>Photons are the name of the game</vt:lpstr>
      <vt:lpstr>Detectors</vt:lpstr>
      <vt:lpstr>1980’s-1990’s</vt:lpstr>
      <vt:lpstr>One Problem….</vt:lpstr>
      <vt:lpstr>Fast Forward…..</vt:lpstr>
      <vt:lpstr>~73 Elements.  Simultaneously.  Multiple Wavelengths</vt:lpstr>
      <vt:lpstr>Unknown Sample</vt:lpstr>
      <vt:lpstr>Multiple Wavelengths</vt:lpstr>
      <vt:lpstr>Multiple Wavelengths in ICP</vt:lpstr>
      <vt:lpstr>Putting the picture together</vt:lpstr>
      <vt:lpstr>What about Quantitative?</vt:lpstr>
      <vt:lpstr>PowerPoint Presentation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Steinhoff, Adrienne</dc:creator>
  <cp:lastModifiedBy>MG</cp:lastModifiedBy>
  <cp:revision>481</cp:revision>
  <dcterms:modified xsi:type="dcterms:W3CDTF">2018-10-10T03:48:42Z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0x010100AD0692E9F13BD2439B571EFE9B7E1619</vt:lpwstr>
  </property>
</Properties>
</file>